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5" r:id="rId9"/>
    <p:sldId id="284" r:id="rId10"/>
    <p:sldId id="2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o DeSousa" userId="edf9857b-8dbb-4dfd-885f-68fa70fa74b8" providerId="ADAL" clId="{ED0293D3-846C-41A0-BF7E-BC18564FDBE3}"/>
    <pc:docChg chg="modSld">
      <pc:chgData name="Mateo DeSousa" userId="edf9857b-8dbb-4dfd-885f-68fa70fa74b8" providerId="ADAL" clId="{ED0293D3-846C-41A0-BF7E-BC18564FDBE3}" dt="2025-01-26T20:12:32.374" v="2" actId="14100"/>
      <pc:docMkLst>
        <pc:docMk/>
      </pc:docMkLst>
      <pc:sldChg chg="modSp mod">
        <pc:chgData name="Mateo DeSousa" userId="edf9857b-8dbb-4dfd-885f-68fa70fa74b8" providerId="ADAL" clId="{ED0293D3-846C-41A0-BF7E-BC18564FDBE3}" dt="2025-01-26T20:12:32.374" v="2" actId="14100"/>
        <pc:sldMkLst>
          <pc:docMk/>
          <pc:sldMk cId="3147323726" sldId="286"/>
        </pc:sldMkLst>
        <pc:spChg chg="mod">
          <ac:chgData name="Mateo DeSousa" userId="edf9857b-8dbb-4dfd-885f-68fa70fa74b8" providerId="ADAL" clId="{ED0293D3-846C-41A0-BF7E-BC18564FDBE3}" dt="2025-01-26T20:12:32.374" v="2" actId="14100"/>
          <ac:spMkLst>
            <pc:docMk/>
            <pc:sldMk cId="3147323726" sldId="286"/>
            <ac:spMk id="3" creationId="{48E911F8-D094-D777-B2CA-F152C5852AF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Our Goal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 gambling web application designed to set a new standard for gambling platforms through its integrated ethical features.</a:t>
          </a:r>
          <a:endParaRPr lang="en-US" dirty="0"/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Vision Statement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  <a:p>
          <a:pPr>
            <a:lnSpc>
              <a:spcPct val="100000"/>
            </a:lnSpc>
          </a:pPr>
          <a:r>
            <a:rPr lang="en-US" dirty="0"/>
            <a:t>We strive to improve gambling habits of the overall population.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The Outcome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Provide a safe and healthy gambling environment while still delivering a fun and engaging experience to all users.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 custLinFactNeighborX="-157" custLinFactNeighborY="-208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474682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674437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Our Goal</a:t>
          </a:r>
        </a:p>
      </dsp:txBody>
      <dsp:txXfrm>
        <a:off x="4228" y="1674437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0" y="2171121"/>
          <a:ext cx="3088125" cy="104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A gambling web application designed to set a new standard for gambling platforms through its integrated ethical features.</a:t>
          </a:r>
          <a:endParaRPr lang="en-US" sz="1700" kern="1200" dirty="0"/>
        </a:p>
      </dsp:txBody>
      <dsp:txXfrm>
        <a:off x="0" y="2171121"/>
        <a:ext cx="3088125" cy="1047102"/>
      </dsp:txXfrm>
    </dsp:sp>
    <dsp:sp modelId="{210823F6-AC1A-46E3-9D99-A319DF497539}">
      <dsp:nvSpPr>
        <dsp:cNvPr id="0" name=""/>
        <dsp:cNvSpPr/>
      </dsp:nvSpPr>
      <dsp:spPr>
        <a:xfrm>
          <a:off x="4636415" y="474682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674437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Vision Statement</a:t>
          </a:r>
        </a:p>
      </dsp:txBody>
      <dsp:txXfrm>
        <a:off x="3632774" y="1674437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192964"/>
          <a:ext cx="3088125" cy="104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 strive to improve gambling habits of the overall population.</a:t>
          </a:r>
        </a:p>
      </dsp:txBody>
      <dsp:txXfrm>
        <a:off x="3632774" y="2192964"/>
        <a:ext cx="3088125" cy="1047102"/>
      </dsp:txXfrm>
    </dsp:sp>
    <dsp:sp modelId="{B0A3ABD2-C471-4A21-8AEF-3843C86919E1}">
      <dsp:nvSpPr>
        <dsp:cNvPr id="0" name=""/>
        <dsp:cNvSpPr/>
      </dsp:nvSpPr>
      <dsp:spPr>
        <a:xfrm>
          <a:off x="8264962" y="474682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674437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The Outcome</a:t>
          </a:r>
        </a:p>
      </dsp:txBody>
      <dsp:txXfrm>
        <a:off x="7261321" y="1674437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192964"/>
          <a:ext cx="3088125" cy="104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Provide a safe and healthy gambling environment while still delivering a fun and engaging experience to all users.</a:t>
          </a:r>
        </a:p>
      </dsp:txBody>
      <dsp:txXfrm>
        <a:off x="7261321" y="2192964"/>
        <a:ext cx="3088125" cy="1047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icon/leaderboard_11106449" TargetMode="External"/><Relationship Id="rId3" Type="http://schemas.openxmlformats.org/officeDocument/2006/relationships/hyperlink" Target="https://www.sigma-orionis.com/gambling-market/ethics-issues-related-to-gambling/" TargetMode="External"/><Relationship Id="rId7" Type="http://schemas.openxmlformats.org/officeDocument/2006/relationships/hyperlink" Target="https://i.gifer.com/8nNh.gif" TargetMode="External"/><Relationship Id="rId2" Type="http://schemas.openxmlformats.org/officeDocument/2006/relationships/hyperlink" Target="https://chatgpt.com/share/679695bc-01fc-800d-8eb5-43e02c3b863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l.bing.net/eQehuvQgqI0" TargetMode="External"/><Relationship Id="rId5" Type="http://schemas.openxmlformats.org/officeDocument/2006/relationships/hyperlink" Target="https://sl.bing.net/cbfIrusfmay" TargetMode="External"/><Relationship Id="rId10" Type="http://schemas.openxmlformats.org/officeDocument/2006/relationships/hyperlink" Target="https://www.gamezy.com/card-games/poker/" TargetMode="External"/><Relationship Id="rId4" Type="http://schemas.openxmlformats.org/officeDocument/2006/relationships/hyperlink" Target="https://chatgpt.com/share/679695e1-faf4-8013-878b-af59d7175b91" TargetMode="External"/><Relationship Id="rId9" Type="http://schemas.openxmlformats.org/officeDocument/2006/relationships/hyperlink" Target="https://crescent.edu/post/the-history-of-blackjac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2" y="649693"/>
            <a:ext cx="12191356" cy="5558613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4979" y="334427"/>
            <a:ext cx="3485073" cy="24205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Full Stack Flush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1949" y="2829807"/>
            <a:ext cx="3485072" cy="2546526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latin typeface="Baskerville Old Face" panose="02020602080505020303" pitchFamily="18" charset="0"/>
              </a:rPr>
              <a:t>Chineze Obi</a:t>
            </a:r>
          </a:p>
          <a:p>
            <a:pPr algn="l"/>
            <a:r>
              <a:rPr lang="en-US" sz="1800" dirty="0">
                <a:latin typeface="Baskerville Old Face" panose="02020602080505020303" pitchFamily="18" charset="0"/>
              </a:rPr>
              <a:t>Darian Hamel</a:t>
            </a:r>
          </a:p>
          <a:p>
            <a:pPr algn="l"/>
            <a:r>
              <a:rPr lang="en-US" sz="1800" dirty="0">
                <a:latin typeface="Baskerville Old Face" panose="02020602080505020303" pitchFamily="18" charset="0"/>
              </a:rPr>
              <a:t>Kaye Mendoza</a:t>
            </a:r>
          </a:p>
          <a:p>
            <a:pPr algn="l"/>
            <a:r>
              <a:rPr lang="en-US" sz="1800" dirty="0">
                <a:latin typeface="Baskerville Old Face" panose="02020602080505020303" pitchFamily="18" charset="0"/>
              </a:rPr>
              <a:t>Mateo DeSousa</a:t>
            </a:r>
          </a:p>
          <a:p>
            <a:pPr algn="l"/>
            <a:r>
              <a:rPr lang="en-US" sz="1800" dirty="0">
                <a:latin typeface="Baskerville Old Face" panose="02020602080505020303" pitchFamily="18" charset="0"/>
              </a:rPr>
              <a:t>Prashant Nigam</a:t>
            </a:r>
          </a:p>
          <a:p>
            <a:pPr algn="l"/>
            <a:r>
              <a:rPr lang="en-US" sz="1800" dirty="0">
                <a:latin typeface="Baskerville Old Face" panose="02020602080505020303" pitchFamily="18" charset="0"/>
              </a:rPr>
              <a:t>Scott Barrett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Our Vision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254690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8654-151C-29E1-49EA-519909AA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Features</a:t>
            </a:r>
            <a:endParaRPr lang="en-CA" dirty="0"/>
          </a:p>
        </p:txBody>
      </p:sp>
      <p:pic>
        <p:nvPicPr>
          <p:cNvPr id="5" name="Content Placeholder 4" descr="A close-up of a machine&#10;&#10;Description automatically generated">
            <a:extLst>
              <a:ext uri="{FF2B5EF4-FFF2-40B4-BE49-F238E27FC236}">
                <a16:creationId xmlns:a16="http://schemas.microsoft.com/office/drawing/2014/main" id="{1A14292E-0BE3-CFB2-C8C8-6AE5140D3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445" y="1866900"/>
            <a:ext cx="6740461" cy="3791509"/>
          </a:xfrm>
        </p:spPr>
      </p:pic>
    </p:spTree>
    <p:extLst>
      <p:ext uri="{BB962C8B-B14F-4D97-AF65-F5344CB8AC3E}">
        <p14:creationId xmlns:p14="http://schemas.microsoft.com/office/powerpoint/2010/main" val="463764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5BE2-BEA1-D92A-B6E1-F1DBEAB7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Games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E342B-2B8B-BB33-2833-B2720C877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Blackjack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2647E-2996-0721-6432-0DC5C0E819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Standard blackjack card game</a:t>
            </a:r>
          </a:p>
          <a:p>
            <a:r>
              <a:rPr lang="en-US" dirty="0"/>
              <a:t>Notifications for bet amounts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C2FCB6-DCF3-C542-F6CD-AECB864E69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35D832-5502-64D0-EDF1-04A727B61C1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Poker-like minigame</a:t>
            </a:r>
          </a:p>
          <a:p>
            <a:r>
              <a:rPr lang="en-US" dirty="0"/>
              <a:t>Create the best poker hand (inspired by the game Balatro)</a:t>
            </a:r>
            <a:endParaRPr lang="en-CA" dirty="0"/>
          </a:p>
        </p:txBody>
      </p:sp>
      <p:pic>
        <p:nvPicPr>
          <p:cNvPr id="1028" name="Picture 4" descr="The History of Blackjack">
            <a:extLst>
              <a:ext uri="{FF2B5EF4-FFF2-40B4-BE49-F238E27FC236}">
                <a16:creationId xmlns:a16="http://schemas.microsoft.com/office/drawing/2014/main" id="{5C127817-4FDB-9C24-59F9-71DB6EB88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826" y="3557016"/>
            <a:ext cx="3057137" cy="201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ker Game: Play Online Poker &amp; Win Real Money on Gamezy Poker App">
            <a:extLst>
              <a:ext uri="{FF2B5EF4-FFF2-40B4-BE49-F238E27FC236}">
                <a16:creationId xmlns:a16="http://schemas.microsoft.com/office/drawing/2014/main" id="{85081832-B15F-4CC3-FA8E-9E2443FD9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409" y="3925825"/>
            <a:ext cx="2425096" cy="18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17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CC99F-75AA-3EFE-BC66-C37ACC9E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it engaging?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20CBA-91FE-DB9C-DFFA-8428F0144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Teaching Fundamentals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23B17-295C-8217-3A87-21D13573E164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Teach users the basics of the games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Provide information on the odds of the games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8235E-C162-E6D8-CCF3-DF0B009DD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Leaderboards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8F788E-AA84-D4C4-605A-1980AEF50EC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A leaderboard that compares win/loss ratios against other users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E1F6D0-0CAB-38E2-F0E7-013111D9E7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User Stats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F273BC-2380-11F6-44B9-DC43CE7CBC53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Track win/loss ratio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Transaction history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Days and times visited</a:t>
            </a:r>
          </a:p>
          <a:p>
            <a:pPr algn="l"/>
            <a:endParaRPr lang="en-CA" dirty="0"/>
          </a:p>
        </p:txBody>
      </p:sp>
      <p:pic>
        <p:nvPicPr>
          <p:cNvPr id="11" name="Picture 10" descr="A colorful podium with a star on top&#10;&#10;Description automatically generated">
            <a:extLst>
              <a:ext uri="{FF2B5EF4-FFF2-40B4-BE49-F238E27FC236}">
                <a16:creationId xmlns:a16="http://schemas.microsoft.com/office/drawing/2014/main" id="{D1D2AB53-45FE-F585-3413-6E22CC27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048" y="3986784"/>
            <a:ext cx="2341255" cy="2341255"/>
          </a:xfrm>
          <a:prstGeom prst="rect">
            <a:avLst/>
          </a:prstGeom>
        </p:spPr>
      </p:pic>
      <p:pic>
        <p:nvPicPr>
          <p:cNvPr id="17" name="Picture 16" descr="A person standing next to a person at a poker table&#10;&#10;Description automatically generated">
            <a:extLst>
              <a:ext uri="{FF2B5EF4-FFF2-40B4-BE49-F238E27FC236}">
                <a16:creationId xmlns:a16="http://schemas.microsoft.com/office/drawing/2014/main" id="{83006679-E80C-EA41-9CA0-E09F75D46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04" y="3917208"/>
            <a:ext cx="2807208" cy="2807208"/>
          </a:xfrm>
          <a:prstGeom prst="rect">
            <a:avLst/>
          </a:prstGeom>
        </p:spPr>
      </p:pic>
      <p:pic>
        <p:nvPicPr>
          <p:cNvPr id="19" name="Picture 1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658A672-0BD5-4030-663C-C10B4DBE9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598" y="3947238"/>
            <a:ext cx="2747147" cy="27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AFD90-6655-DB8D-4B24-E566D87E6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dirty="0"/>
              <a:t>Safe Gambling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99A8-E645-C2CF-5B28-33F549D65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Remind users to take breaks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Provide warnings, reminders, and useful facts about the dangers of gambling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Educate users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Set time and money limits on gambling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Artificial intelligence gambling habit tracking</a:t>
            </a:r>
            <a:endParaRPr lang="en-US"/>
          </a:p>
          <a:p>
            <a:pPr>
              <a:lnSpc>
                <a:spcPct val="100000"/>
              </a:lnSpc>
            </a:pP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5" name="Picture 4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1A98FF7E-DC92-CB38-E805-B0852B0A8A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358" r="-1" b="6636"/>
          <a:stretch/>
        </p:blipFill>
        <p:spPr>
          <a:xfrm>
            <a:off x="7620350" y="45730"/>
            <a:ext cx="4571649" cy="3383270"/>
          </a:xfrm>
          <a:prstGeom prst="rect">
            <a:avLst/>
          </a:prstGeom>
        </p:spPr>
      </p:pic>
      <p:pic>
        <p:nvPicPr>
          <p:cNvPr id="9" name="Picture 8" descr="A table with a padlock and money and a clock&#10;&#10;Description automatically generated with medium confidence">
            <a:extLst>
              <a:ext uri="{FF2B5EF4-FFF2-40B4-BE49-F238E27FC236}">
                <a16:creationId xmlns:a16="http://schemas.microsoft.com/office/drawing/2014/main" id="{9495BD4F-86E2-D8E1-3D55-B123EA5635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745" r="-1" b="13249"/>
          <a:stretch/>
        </p:blipFill>
        <p:spPr>
          <a:xfrm>
            <a:off x="7620351" y="3429000"/>
            <a:ext cx="457164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77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4B61-1880-907D-77AB-7C6192E5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11F8-D094-D777-B2CA-F152C5852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r>
              <a:rPr lang="en-CA" sz="1800" dirty="0">
                <a:hlinkClick r:id="rId2"/>
              </a:rPr>
              <a:t>https://chatgpt.com/share/679695bc-01fc-800d-8eb5-43e02c3b8632</a:t>
            </a:r>
            <a:endParaRPr lang="en-CA" sz="1800" dirty="0"/>
          </a:p>
          <a:p>
            <a:r>
              <a:rPr lang="en-CA" sz="1800" dirty="0">
                <a:hlinkClick r:id="rId3"/>
              </a:rPr>
              <a:t>https://www.sigma-orionis.com/gambling-market/ethics-issues-related-to-gambling/</a:t>
            </a:r>
            <a:endParaRPr lang="en-CA" sz="1800" dirty="0"/>
          </a:p>
          <a:p>
            <a:r>
              <a:rPr lang="en-CA" sz="1800" dirty="0">
                <a:hlinkClick r:id="rId4"/>
              </a:rPr>
              <a:t>https://chatgpt.com/share/679695e1-faf4-8013-878b-af59d7175b91</a:t>
            </a:r>
            <a:endParaRPr lang="en-CA" sz="1800" dirty="0"/>
          </a:p>
          <a:p>
            <a:r>
              <a:rPr lang="en-CA" sz="1800" b="0" i="0" dirty="0">
                <a:effectLst/>
                <a:latin typeface="inherit"/>
                <a:hlinkClick r:id="rId5" tooltip="https://sl.bing.net/cbfIrusfmay"/>
              </a:rPr>
              <a:t>https://sl.bing.net/cbfIrusfmay</a:t>
            </a:r>
            <a:endParaRPr lang="en-CA" sz="1800" b="0" i="0" dirty="0">
              <a:effectLst/>
              <a:latin typeface="inherit"/>
            </a:endParaRPr>
          </a:p>
          <a:p>
            <a:r>
              <a:rPr lang="en-CA" sz="1800" b="0" i="0" u="sng" dirty="0">
                <a:effectLst/>
                <a:latin typeface="inherit"/>
                <a:hlinkClick r:id="rId6" tooltip="https://sl.bing.net/eQehuvQgqI0"/>
              </a:rPr>
              <a:t>https://sl.bing.net/eQehuvQgqI0</a:t>
            </a:r>
            <a:endParaRPr lang="en-CA" sz="1800" b="0" i="0" u="sng" dirty="0">
              <a:effectLst/>
              <a:latin typeface="inherit"/>
            </a:endParaRPr>
          </a:p>
          <a:p>
            <a:r>
              <a:rPr lang="en-CA" sz="1800" b="0" i="0" dirty="0">
                <a:solidFill>
                  <a:srgbClr val="FFFFFF"/>
                </a:solidFill>
                <a:effectLst/>
                <a:latin typeface="Roboto" panose="020F0502020204030204" pitchFamily="2" charset="0"/>
                <a:hlinkClick r:id="rId7"/>
              </a:rPr>
              <a:t>https://i.gifer.com/8nNh.gif</a:t>
            </a:r>
            <a:endParaRPr lang="en-CA" sz="1800" b="0" i="0" dirty="0">
              <a:solidFill>
                <a:srgbClr val="FFFFFF"/>
              </a:solidFill>
              <a:effectLst/>
              <a:latin typeface="Roboto" panose="020F0502020204030204" pitchFamily="2" charset="0"/>
            </a:endParaRPr>
          </a:p>
          <a:p>
            <a:r>
              <a:rPr lang="en-CA" sz="1800" b="0" i="0" dirty="0">
                <a:solidFill>
                  <a:srgbClr val="FFFFFF"/>
                </a:solidFill>
                <a:effectLst/>
                <a:latin typeface="Roboto" panose="020F0502020204030204" pitchFamily="2" charset="0"/>
                <a:hlinkClick r:id="rId8"/>
              </a:rPr>
              <a:t>https://www.freepik.com/icon/leaderboard_11106449</a:t>
            </a:r>
            <a:endParaRPr lang="en-CA" sz="1800" b="0" i="0" dirty="0">
              <a:solidFill>
                <a:srgbClr val="FFFFFF"/>
              </a:solidFill>
              <a:effectLst/>
              <a:latin typeface="Roboto" panose="020F0502020204030204" pitchFamily="2" charset="0"/>
            </a:endParaRPr>
          </a:p>
          <a:p>
            <a:r>
              <a:rPr lang="en-CA" sz="1800" dirty="0">
                <a:solidFill>
                  <a:srgbClr val="FFFFFF"/>
                </a:solidFill>
                <a:effectLst/>
                <a:latin typeface="Roboto" panose="020F0502020204030204" pitchFamily="2" charset="0"/>
                <a:hlinkClick r:id="rId9"/>
              </a:rPr>
              <a:t>https://crescent.edu/post/the-history-of-blackjack</a:t>
            </a:r>
            <a:endParaRPr lang="en-CA" sz="1800" dirty="0">
              <a:solidFill>
                <a:srgbClr val="FFFFFF"/>
              </a:solidFill>
              <a:effectLst/>
              <a:latin typeface="Roboto" panose="020F0502020204030204" pitchFamily="2" charset="0"/>
            </a:endParaRPr>
          </a:p>
          <a:p>
            <a:r>
              <a:rPr lang="en-CA" sz="1800" dirty="0">
                <a:solidFill>
                  <a:srgbClr val="FFFFFF"/>
                </a:solidFill>
                <a:effectLst/>
                <a:latin typeface="Roboto" panose="020F0502020204030204" pitchFamily="2" charset="0"/>
                <a:hlinkClick r:id="rId10"/>
              </a:rPr>
              <a:t>https://www.gamezy.com/card-games/poker/</a:t>
            </a:r>
            <a:endParaRPr lang="en-CA" sz="1800" dirty="0">
              <a:solidFill>
                <a:srgbClr val="FFFFFF"/>
              </a:solidFill>
              <a:effectLst/>
              <a:latin typeface="Roboto" panose="020F0502020204030204" pitchFamily="2" charset="0"/>
            </a:endParaRPr>
          </a:p>
          <a:p>
            <a:endParaRPr lang="en-CA" sz="1800" b="0" i="0" dirty="0">
              <a:solidFill>
                <a:srgbClr val="FFFFFF"/>
              </a:solidFill>
              <a:effectLst/>
              <a:latin typeface="Roboto" panose="020F0502020204030204" pitchFamily="2" charset="0"/>
            </a:endParaRP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1473237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{8359C44F-10B8-439D-A475-3D448297C25C}tf11665031_win32</Template>
  <TotalTime>55</TotalTime>
  <Words>275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Algerian</vt:lpstr>
      <vt:lpstr>Arial</vt:lpstr>
      <vt:lpstr>Arial Nova</vt:lpstr>
      <vt:lpstr>Arial Nova Light</vt:lpstr>
      <vt:lpstr>Baskerville Old Face</vt:lpstr>
      <vt:lpstr>inherit</vt:lpstr>
      <vt:lpstr>Roboto</vt:lpstr>
      <vt:lpstr>Wingdings</vt:lpstr>
      <vt:lpstr>Wingdings 2</vt:lpstr>
      <vt:lpstr>SlateVTI</vt:lpstr>
      <vt:lpstr>Full Stack Flush</vt:lpstr>
      <vt:lpstr>Our Vision</vt:lpstr>
      <vt:lpstr>Core Features</vt:lpstr>
      <vt:lpstr>Card Games</vt:lpstr>
      <vt:lpstr>What makes it engaging?</vt:lpstr>
      <vt:lpstr>Safe Gambling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Mateo DeSousa</dc:creator>
  <cp:lastModifiedBy>Mateo DeSousa</cp:lastModifiedBy>
  <cp:revision>1</cp:revision>
  <dcterms:created xsi:type="dcterms:W3CDTF">2025-01-26T19:17:11Z</dcterms:created>
  <dcterms:modified xsi:type="dcterms:W3CDTF">2025-01-26T20:12:37Z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